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handoutMasterIdLst>
    <p:handoutMasterId r:id="rId10"/>
  </p:handoutMasterIdLst>
  <p:sldIdLst>
    <p:sldId id="365" r:id="rId2"/>
    <p:sldId id="262" r:id="rId3"/>
    <p:sldId id="362" r:id="rId4"/>
    <p:sldId id="364" r:id="rId5"/>
    <p:sldId id="260" r:id="rId6"/>
    <p:sldId id="263" r:id="rId7"/>
    <p:sldId id="266" r:id="rId8"/>
  </p:sldIdLst>
  <p:sldSz cx="12192000" cy="6858000"/>
  <p:notesSz cx="6858000" cy="9144000"/>
  <p:defaultTextStyle>
    <a:defPPr>
      <a:defRPr lang="ru-RU"/>
    </a:defPPr>
    <a:lvl1pPr marL="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2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8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77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74" userDrawn="1">
          <p15:clr>
            <a:srgbClr val="A4A3A4"/>
          </p15:clr>
        </p15:guide>
        <p15:guide id="3" pos="3613" userDrawn="1">
          <p15:clr>
            <a:srgbClr val="A4A3A4"/>
          </p15:clr>
        </p15:guide>
        <p15:guide id="4" pos="5496" userDrawn="1">
          <p15:clr>
            <a:srgbClr val="A4A3A4"/>
          </p15:clr>
        </p15:guide>
        <p15:guide id="5" pos="40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2571"/>
    <a:srgbClr val="8226E3"/>
    <a:srgbClr val="2D1451"/>
    <a:srgbClr val="222A35"/>
    <a:srgbClr val="55D4EE"/>
    <a:srgbClr val="73F9CF"/>
    <a:srgbClr val="2D1551"/>
    <a:srgbClr val="8226E2"/>
    <a:srgbClr val="EF257A"/>
    <a:srgbClr val="FE09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5851"/>
  </p:normalViewPr>
  <p:slideViewPr>
    <p:cSldViewPr snapToGrid="0" showGuides="1">
      <p:cViewPr varScale="1">
        <p:scale>
          <a:sx n="110" d="100"/>
          <a:sy n="110" d="100"/>
        </p:scale>
        <p:origin x="1020" y="96"/>
      </p:cViewPr>
      <p:guideLst>
        <p:guide orient="horz" pos="2160"/>
        <p:guide pos="574"/>
        <p:guide pos="3613"/>
        <p:guide pos="5496"/>
        <p:guide pos="40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C361405-0046-9D03-26A4-D7ED10EA70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56CD2AD-A19E-4074-721F-6DBCBE680A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30D66-5BAA-C245-AD36-181B8EC875DB}" type="datetimeFigureOut">
              <a:rPr lang="ru-RU" smtClean="0"/>
              <a:t>01.10.2025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1947EE2-63DA-C2A1-5495-30E370423A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752603B-A0BC-AAAA-B5D6-B44F54E18A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7201F-1F39-2140-9B4A-3BC1B61B4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6286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401BA-3150-4FF7-8D13-C8A64268AC63}" type="datetimeFigureOut">
              <a:rPr lang="ru-RU" smtClean="0"/>
              <a:t>01.10.2025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F3B14-7AC8-406F-A299-37D374056E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445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CF317-460F-D66A-6ACF-27061C9DF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D066F97-A6A0-B747-71F9-577306DB29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0F9F05F-4377-CED9-7FF7-AADFCC58E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18DC8F5-67F2-F257-7833-1FEA7A6F23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5327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69046-74A9-6BC0-030F-AF9856808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235548D-D889-0AAA-F16C-FBBD8FABB9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2BED857-8CFB-C4D0-8AA7-4E459CD5C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0FF5E7-0C77-0F13-CEBC-1525084DF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2856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Иконка задачи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EF1F2D-30AB-40F9-9975-F952E50B7F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4323440"/>
            <a:ext cx="8930641" cy="827011"/>
          </a:xfr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2788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НАЗВАНИЕ КОМАНДЫ</a:t>
            </a:r>
          </a:p>
        </p:txBody>
      </p:sp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37DC0E9B-2679-408D-851C-F21F4ACC67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Логотип/логотипы постановщика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3F843A1-4640-4AAD-9DA4-206FA9FF2A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9851"/>
            <a:ext cx="8930641" cy="757174"/>
          </a:xfr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2788">
              <a:buNone/>
              <a:defRPr sz="1800"/>
            </a:lvl1pPr>
          </a:lstStyle>
          <a:p>
            <a:r>
              <a:rPr lang="ru-RU" sz="1600" b="0" dirty="0"/>
              <a:t>Номер и название задачи</a:t>
            </a:r>
          </a:p>
        </p:txBody>
      </p:sp>
    </p:spTree>
    <p:extLst>
      <p:ext uri="{BB962C8B-B14F-4D97-AF65-F5344CB8AC3E}">
        <p14:creationId xmlns:p14="http://schemas.microsoft.com/office/powerpoint/2010/main" val="234976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6492DF34-242F-4712-ACC0-85E96FE0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2196-A440-4E25-B9FF-D0ADB01B1A15}" type="datetime1">
              <a:rPr lang="ru-RU" smtClean="0"/>
              <a:t>01.10.2025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BFC209-E220-4DB1-9582-A06EDB70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045645C-2F92-4AF1-B96A-C79DEB76E7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8" name="Номер слайда 5">
            <a:extLst>
              <a:ext uri="{FF2B5EF4-FFF2-40B4-BE49-F238E27FC236}">
                <a16:creationId xmlns:a16="http://schemas.microsoft.com/office/drawing/2014/main" id="{424E19F6-1411-4AFE-9677-D4180DA21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571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7BAE699-64F9-49EF-B784-2DEF2B221955}" type="datetime1">
              <a:rPr lang="ru-RU" smtClean="0"/>
              <a:t>01.10.2025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A8E19DA3-4B31-4259-B9A7-5F7A2E64285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42FEA996-0F55-4FCB-8FCC-C78FEA766CF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C4D8DFD8-867D-4062-800E-27B73FA83BF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id="{01B4FB59-79EB-42C6-8468-505204DD843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2DD2E24E-A578-41A0-8812-3CEB5EB7DE2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29120726-8DD9-4194-A282-2630D18F49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F30BC2DD-F35E-474E-A833-EA478E7F80B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id="{7124A073-4FEB-4F54-A9B4-6797D7B46C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2" name="Текст 6">
            <a:extLst>
              <a:ext uri="{FF2B5EF4-FFF2-40B4-BE49-F238E27FC236}">
                <a16:creationId xmlns:a16="http://schemas.microsoft.com/office/drawing/2014/main" id="{17FB4F65-9ABC-4376-8283-0F33F9BB91D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3" name="Текст 9">
            <a:extLst>
              <a:ext uri="{FF2B5EF4-FFF2-40B4-BE49-F238E27FC236}">
                <a16:creationId xmlns:a16="http://schemas.microsoft.com/office/drawing/2014/main" id="{C2E3AAAD-E9EB-4A42-ADAF-EDA850F01E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4" name="Текст 6">
            <a:extLst>
              <a:ext uri="{FF2B5EF4-FFF2-40B4-BE49-F238E27FC236}">
                <a16:creationId xmlns:a16="http://schemas.microsoft.com/office/drawing/2014/main" id="{835470A4-56EB-4A53-A875-42155372D2D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5" name="Текст 9">
            <a:extLst>
              <a:ext uri="{FF2B5EF4-FFF2-40B4-BE49-F238E27FC236}">
                <a16:creationId xmlns:a16="http://schemas.microsoft.com/office/drawing/2014/main" id="{ED3CC4C2-7EF9-4A4B-BDD1-B16EF36B84C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53CEA4EC-5717-426C-A1A1-534D0A0552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8493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8" name="Текст 6">
            <a:extLst>
              <a:ext uri="{FF2B5EF4-FFF2-40B4-BE49-F238E27FC236}">
                <a16:creationId xmlns:a16="http://schemas.microsoft.com/office/drawing/2014/main" id="{ECD22E46-ECAB-4A6C-9243-E1661118B4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A3CA815C-23B0-4736-B973-0A405AFC5D0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0" name="Текст 6">
            <a:extLst>
              <a:ext uri="{FF2B5EF4-FFF2-40B4-BE49-F238E27FC236}">
                <a16:creationId xmlns:a16="http://schemas.microsoft.com/office/drawing/2014/main" id="{0C64CE05-E630-4FDE-B773-3165E579B3B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1" name="Текст 6">
            <a:extLst>
              <a:ext uri="{FF2B5EF4-FFF2-40B4-BE49-F238E27FC236}">
                <a16:creationId xmlns:a16="http://schemas.microsoft.com/office/drawing/2014/main" id="{52DBB510-86A6-45BB-B6E1-54FE5A86B49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32" name="Текст 6">
            <a:extLst>
              <a:ext uri="{FF2B5EF4-FFF2-40B4-BE49-F238E27FC236}">
                <a16:creationId xmlns:a16="http://schemas.microsoft.com/office/drawing/2014/main" id="{CA530A5B-20B1-4742-8CF2-55C8F5CC1E9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4188858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AFA80CC-940E-479C-90C0-76DA923785E9}" type="datetime1">
              <a:rPr lang="ru-RU" smtClean="0"/>
              <a:t>01.10.2025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682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Рисунок 7">
            <a:extLst>
              <a:ext uri="{FF2B5EF4-FFF2-40B4-BE49-F238E27FC236}">
                <a16:creationId xmlns:a16="http://schemas.microsoft.com/office/drawing/2014/main" id="{7F6989B1-EABA-40DD-BFD6-7E0075CDD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0147" y="1016001"/>
            <a:ext cx="4405777" cy="3078479"/>
          </a:xfrm>
        </p:spPr>
        <p:txBody>
          <a:bodyPr/>
          <a:lstStyle/>
          <a:p>
            <a:endParaRPr lang="ru-RU"/>
          </a:p>
        </p:txBody>
      </p:sp>
      <p:sp>
        <p:nvSpPr>
          <p:cNvPr id="28" name="Рисунок 9">
            <a:extLst>
              <a:ext uri="{FF2B5EF4-FFF2-40B4-BE49-F238E27FC236}">
                <a16:creationId xmlns:a16="http://schemas.microsoft.com/office/drawing/2014/main" id="{C157B27F-5477-43C4-BE9E-F7CF2A081F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40149" y="4389108"/>
            <a:ext cx="4405775" cy="181166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9" name="Рисунок 11">
            <a:extLst>
              <a:ext uri="{FF2B5EF4-FFF2-40B4-BE49-F238E27FC236}">
                <a16:creationId xmlns:a16="http://schemas.microsoft.com/office/drawing/2014/main" id="{3E695B26-F7D2-4380-AAA1-0FB24A689A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075" y="3223948"/>
            <a:ext cx="6806142" cy="2976827"/>
          </a:xfrm>
        </p:spPr>
        <p:txBody>
          <a:bodyPr/>
          <a:lstStyle/>
          <a:p>
            <a:endParaRPr lang="ru-RU"/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id="{7EA2CF14-9D94-4B6F-AAA7-0B38CBB654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909D3DD-8766-4DF8-A38C-44840B2476CA}"/>
              </a:ext>
            </a:extLst>
          </p:cNvPr>
          <p:cNvSpPr/>
          <p:nvPr userDrawn="1"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6016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2A4DA7B-A7D8-4443-AD1C-4C7CDC678488}" type="datetime1">
              <a:rPr lang="ru-RU" smtClean="0"/>
              <a:t>01.10.2025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07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3" name="Текст 101">
            <a:extLst>
              <a:ext uri="{FF2B5EF4-FFF2-40B4-BE49-F238E27FC236}">
                <a16:creationId xmlns:a16="http://schemas.microsoft.com/office/drawing/2014/main" id="{B61EFF39-7063-4F67-A1C0-B9D05F3602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 dirty="0"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5" name="Текст 74">
            <a:extLst>
              <a:ext uri="{FF2B5EF4-FFF2-40B4-BE49-F238E27FC236}">
                <a16:creationId xmlns:a16="http://schemas.microsoft.com/office/drawing/2014/main" id="{A0F2F041-BB01-463D-9CD2-6A231D592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74">
            <a:extLst>
              <a:ext uri="{FF2B5EF4-FFF2-40B4-BE49-F238E27FC236}">
                <a16:creationId xmlns:a16="http://schemas.microsoft.com/office/drawing/2014/main" id="{58BDD636-A558-406A-A768-05FF3D12BD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74">
            <a:extLst>
              <a:ext uri="{FF2B5EF4-FFF2-40B4-BE49-F238E27FC236}">
                <a16:creationId xmlns:a16="http://schemas.microsoft.com/office/drawing/2014/main" id="{53EE4994-79EE-43D0-B40B-E2DE25879B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74">
            <a:extLst>
              <a:ext uri="{FF2B5EF4-FFF2-40B4-BE49-F238E27FC236}">
                <a16:creationId xmlns:a16="http://schemas.microsoft.com/office/drawing/2014/main" id="{4CD31D83-EE69-46A0-B5B2-B2969969DC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62924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74">
            <a:extLst>
              <a:ext uri="{FF2B5EF4-FFF2-40B4-BE49-F238E27FC236}">
                <a16:creationId xmlns:a16="http://schemas.microsoft.com/office/drawing/2014/main" id="{BFB2A4EF-E632-42AC-82F0-453D4A95A9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2924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376109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E505DF-C567-47F2-9374-60838F800101}" type="datetime1">
              <a:rPr lang="ru-RU" smtClean="0"/>
              <a:t>01.10.2025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07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26867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807582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4584029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669948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938A0C3-5C2F-47B8-B008-79A49A1195BA}" type="datetime1">
              <a:rPr lang="ru-RU" smtClean="0"/>
              <a:t>01.10.2025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016386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F4F29EB-DFD0-428E-8E89-ED117A3553E3}" type="datetime1">
              <a:rPr lang="ru-RU" smtClean="0"/>
              <a:t>01.10.2025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721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38058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52F0272-0FEA-44CE-966E-3D169B2F53D4}" type="datetime1">
              <a:rPr lang="ru-RU" smtClean="0"/>
              <a:t>01.10.2025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id="{BE583EE3-33C6-4FCC-9F56-28AB0B4FCAD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id="{AFEBE25F-FFFE-4B9D-94E7-7A69C7B0D7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2" name="Текст 35">
            <a:extLst>
              <a:ext uri="{FF2B5EF4-FFF2-40B4-BE49-F238E27FC236}">
                <a16:creationId xmlns:a16="http://schemas.microsoft.com/office/drawing/2014/main" id="{3E63DE62-DFB7-44A9-A85D-B687FAE797D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3" name="Текст 35">
            <a:extLst>
              <a:ext uri="{FF2B5EF4-FFF2-40B4-BE49-F238E27FC236}">
                <a16:creationId xmlns:a16="http://schemas.microsoft.com/office/drawing/2014/main" id="{65791B9B-D32F-4C66-AD0A-B1F3CB6B2B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4" name="Текст 35">
            <a:extLst>
              <a:ext uri="{FF2B5EF4-FFF2-40B4-BE49-F238E27FC236}">
                <a16:creationId xmlns:a16="http://schemas.microsoft.com/office/drawing/2014/main" id="{3052024B-27A5-4D0B-A7E7-5161FB0ED37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5" name="Текст 35">
            <a:extLst>
              <a:ext uri="{FF2B5EF4-FFF2-40B4-BE49-F238E27FC236}">
                <a16:creationId xmlns:a16="http://schemas.microsoft.com/office/drawing/2014/main" id="{9DFC47B0-ECC1-49CE-99A3-DC05480669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35">
            <a:extLst>
              <a:ext uri="{FF2B5EF4-FFF2-40B4-BE49-F238E27FC236}">
                <a16:creationId xmlns:a16="http://schemas.microsoft.com/office/drawing/2014/main" id="{3B86BD35-3919-4E07-B138-AAF7CFF7DF0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35">
            <a:extLst>
              <a:ext uri="{FF2B5EF4-FFF2-40B4-BE49-F238E27FC236}">
                <a16:creationId xmlns:a16="http://schemas.microsoft.com/office/drawing/2014/main" id="{10D94F19-5929-4A71-8C96-769ED6DD0BA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35">
            <a:extLst>
              <a:ext uri="{FF2B5EF4-FFF2-40B4-BE49-F238E27FC236}">
                <a16:creationId xmlns:a16="http://schemas.microsoft.com/office/drawing/2014/main" id="{D84303F2-08F5-497F-BC9B-59F7099586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35">
            <a:extLst>
              <a:ext uri="{FF2B5EF4-FFF2-40B4-BE49-F238E27FC236}">
                <a16:creationId xmlns:a16="http://schemas.microsoft.com/office/drawing/2014/main" id="{EA5C32CD-4539-4313-8B67-943CB8F5EBD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256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591179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62B0DBE-B5A9-470E-85A9-7CC062D5339A}" type="datetime1">
              <a:rPr lang="ru-RU" smtClean="0"/>
              <a:t>01.10.2025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50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2FAEFDC9-8968-4F3D-8F8F-5591D6F30FE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Описание проблемы 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A7C77525-23F2-401E-A901-0374D8239B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Примеры уже имеющихся способов решения данной проблемы</a:t>
            </a:r>
          </a:p>
        </p:txBody>
      </p:sp>
      <p:sp>
        <p:nvSpPr>
          <p:cNvPr id="153" name="Текст 35">
            <a:extLst>
              <a:ext uri="{FF2B5EF4-FFF2-40B4-BE49-F238E27FC236}">
                <a16:creationId xmlns:a16="http://schemas.microsoft.com/office/drawing/2014/main" id="{D2F4E226-3842-4532-A60F-4E8C02DAD6D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Ваше предложение решения данной проблемы</a:t>
            </a:r>
          </a:p>
        </p:txBody>
      </p:sp>
      <p:sp>
        <p:nvSpPr>
          <p:cNvPr id="189" name="Текст 35">
            <a:extLst>
              <a:ext uri="{FF2B5EF4-FFF2-40B4-BE49-F238E27FC236}">
                <a16:creationId xmlns:a16="http://schemas.microsoft.com/office/drawing/2014/main" id="{C44A233F-7BDF-4F40-844F-FC23B1912A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Проблема</a:t>
            </a:r>
          </a:p>
        </p:txBody>
      </p:sp>
      <p:sp>
        <p:nvSpPr>
          <p:cNvPr id="190" name="Текст 35">
            <a:extLst>
              <a:ext uri="{FF2B5EF4-FFF2-40B4-BE49-F238E27FC236}">
                <a16:creationId xmlns:a16="http://schemas.microsoft.com/office/drawing/2014/main" id="{1683ED6E-2444-48B8-A78B-F1EBA53E21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Альтернативные решения</a:t>
            </a:r>
          </a:p>
        </p:txBody>
      </p:sp>
      <p:sp>
        <p:nvSpPr>
          <p:cNvPr id="191" name="Текст 35">
            <a:extLst>
              <a:ext uri="{FF2B5EF4-FFF2-40B4-BE49-F238E27FC236}">
                <a16:creationId xmlns:a16="http://schemas.microsoft.com/office/drawing/2014/main" id="{B788F042-DAFC-4B5A-B1AA-8ADEFAAA98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Решение</a:t>
            </a:r>
          </a:p>
        </p:txBody>
      </p:sp>
    </p:spTree>
    <p:extLst>
      <p:ext uri="{BB962C8B-B14F-4D97-AF65-F5344CB8AC3E}">
        <p14:creationId xmlns:p14="http://schemas.microsoft.com/office/powerpoint/2010/main" val="8752738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62940" y="1264478"/>
            <a:ext cx="3866121" cy="2436377"/>
          </a:xfrm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96B86-640F-4AD1-BBB2-E085B6CD8771}" type="datetime1">
              <a:rPr lang="ru-RU" smtClean="0"/>
              <a:t>01.10.2025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6075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0502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1" name="Текст 7">
            <a:extLst>
              <a:ext uri="{FF2B5EF4-FFF2-40B4-BE49-F238E27FC236}">
                <a16:creationId xmlns:a16="http://schemas.microsoft.com/office/drawing/2014/main" id="{7C8F4076-BB2C-4FA3-9BAD-5EF87B638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30203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469912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Описание команд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94095" y="1044081"/>
            <a:ext cx="4962943" cy="2221824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Фото команды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05B910C-9A3E-FA3B-DC7F-BA27D3A1B516}"/>
              </a:ext>
            </a:extLst>
          </p:cNvPr>
          <p:cNvSpPr txBox="1">
            <a:spLocks/>
          </p:cNvSpPr>
          <p:nvPr userDrawn="1"/>
        </p:nvSpPr>
        <p:spPr>
          <a:xfrm>
            <a:off x="346075" y="395288"/>
            <a:ext cx="11244772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/>
              <a:t>КОМАНДА «НАЗВАНИЕ»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29505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A5F6008C-951E-4E5C-B47F-6040B193FB33}"/>
              </a:ext>
            </a:extLst>
          </p:cNvPr>
          <p:cNvSpPr/>
          <p:nvPr userDrawn="1"/>
        </p:nvSpPr>
        <p:spPr>
          <a:xfrm flipV="1">
            <a:off x="0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3AF0E63-1EB1-47F5-B09E-CA3E5DE528F3}" type="datetime1">
              <a:rPr lang="ru-RU" smtClean="0"/>
              <a:t>01.10.2025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289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0643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7950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0642" y="1577998"/>
            <a:ext cx="4121688" cy="2283975"/>
          </a:xfrm>
        </p:spPr>
      </p:sp>
      <p:sp>
        <p:nvSpPr>
          <p:cNvPr id="123" name="Picture Placeholder 1">
            <a:extLst>
              <a:ext uri="{FF2B5EF4-FFF2-40B4-BE49-F238E27FC236}">
                <a16:creationId xmlns:a16="http://schemas.microsoft.com/office/drawing/2014/main" id="{C7FB8BAF-17B6-40DC-9912-73B3494AC4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55540" y="1577998"/>
            <a:ext cx="4121688" cy="2283975"/>
          </a:xfrm>
        </p:spPr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051171B0-5B98-49B1-802A-F182B5FE7BCA}"/>
              </a:ext>
            </a:extLst>
          </p:cNvPr>
          <p:cNvSpPr/>
          <p:nvPr userDrawn="1"/>
        </p:nvSpPr>
        <p:spPr>
          <a:xfrm flipV="1">
            <a:off x="6862163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3953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34F2EADD-49A3-44E7-AC8B-D07BF1B4F1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6349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6" name="Текст 35">
            <a:extLst>
              <a:ext uri="{FF2B5EF4-FFF2-40B4-BE49-F238E27FC236}">
                <a16:creationId xmlns:a16="http://schemas.microsoft.com/office/drawing/2014/main" id="{15551546-3EE0-4A54-9DEE-1E9FEBF43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7" name="Текст 35">
            <a:extLst>
              <a:ext uri="{FF2B5EF4-FFF2-40B4-BE49-F238E27FC236}">
                <a16:creationId xmlns:a16="http://schemas.microsoft.com/office/drawing/2014/main" id="{9D9ADB6F-AC53-4034-92EE-80435562B8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40021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8" name="Текст 35">
            <a:extLst>
              <a:ext uri="{FF2B5EF4-FFF2-40B4-BE49-F238E27FC236}">
                <a16:creationId xmlns:a16="http://schemas.microsoft.com/office/drawing/2014/main" id="{EAB22390-1508-4419-B1B3-375A734DF0E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9" name="Текст 35">
            <a:extLst>
              <a:ext uri="{FF2B5EF4-FFF2-40B4-BE49-F238E27FC236}">
                <a16:creationId xmlns:a16="http://schemas.microsoft.com/office/drawing/2014/main" id="{FF699DD2-8E32-4C98-8444-90139EB2FDC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6349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0" name="Текст 35">
            <a:extLst>
              <a:ext uri="{FF2B5EF4-FFF2-40B4-BE49-F238E27FC236}">
                <a16:creationId xmlns:a16="http://schemas.microsoft.com/office/drawing/2014/main" id="{6496F1D2-4B4B-412C-B228-1C27099F20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1" name="Текст 35">
            <a:extLst>
              <a:ext uri="{FF2B5EF4-FFF2-40B4-BE49-F238E27FC236}">
                <a16:creationId xmlns:a16="http://schemas.microsoft.com/office/drawing/2014/main" id="{55E268D8-B309-4AA0-8E1B-30DF4A8672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40021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E6797EA4-A26A-41BA-A1AB-8E1F9B9574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68" name="Google Shape;2799;p94">
            <a:extLst>
              <a:ext uri="{FF2B5EF4-FFF2-40B4-BE49-F238E27FC236}">
                <a16:creationId xmlns:a16="http://schemas.microsoft.com/office/drawing/2014/main" id="{FA0271FA-A51F-4387-9143-29364B78BFC3}"/>
              </a:ext>
            </a:extLst>
          </p:cNvPr>
          <p:cNvCxnSpPr>
            <a:cxnSpLocks/>
          </p:cNvCxnSpPr>
          <p:nvPr userDrawn="1"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2799;p94">
            <a:extLst>
              <a:ext uri="{FF2B5EF4-FFF2-40B4-BE49-F238E27FC236}">
                <a16:creationId xmlns:a16="http://schemas.microsoft.com/office/drawing/2014/main" id="{83B50154-F03F-4297-B4A8-C77D1687B8DA}"/>
              </a:ext>
            </a:extLst>
          </p:cNvPr>
          <p:cNvCxnSpPr>
            <a:cxnSpLocks/>
          </p:cNvCxnSpPr>
          <p:nvPr userDrawn="1"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2799;p94">
            <a:extLst>
              <a:ext uri="{FF2B5EF4-FFF2-40B4-BE49-F238E27FC236}">
                <a16:creationId xmlns:a16="http://schemas.microsoft.com/office/drawing/2014/main" id="{89D0D73E-B609-4208-BFA6-94ED3BC232A9}"/>
              </a:ext>
            </a:extLst>
          </p:cNvPr>
          <p:cNvCxnSpPr>
            <a:cxnSpLocks/>
          </p:cNvCxnSpPr>
          <p:nvPr userDrawn="1"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2799;p94">
            <a:extLst>
              <a:ext uri="{FF2B5EF4-FFF2-40B4-BE49-F238E27FC236}">
                <a16:creationId xmlns:a16="http://schemas.microsoft.com/office/drawing/2014/main" id="{1DD03E5E-FCF0-4EC5-BA97-518950F7A41C}"/>
              </a:ext>
            </a:extLst>
          </p:cNvPr>
          <p:cNvCxnSpPr>
            <a:cxnSpLocks/>
          </p:cNvCxnSpPr>
          <p:nvPr userDrawn="1"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19765B8-4F24-5E1F-432E-F592BFAF7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9" name="Дата 8">
            <a:extLst>
              <a:ext uri="{FF2B5EF4-FFF2-40B4-BE49-F238E27FC236}">
                <a16:creationId xmlns:a16="http://schemas.microsoft.com/office/drawing/2014/main" id="{E19B813A-8796-C89A-4669-BFA5CA98F24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D490EE5-ED7D-46E8-8345-A78A0CB0F4A4}" type="datetime1">
              <a:rPr lang="ru-RU" smtClean="0"/>
              <a:t>01.10.2025</a:t>
            </a:fld>
            <a:endParaRPr lang="ru-RU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2648A9B9-3888-6E59-EA1C-76276C4EE93D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0E2B1EF5-F5AA-C72A-5C4D-8EE372388A4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197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460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75" name="Picture Placeholder 1">
            <a:extLst>
              <a:ext uri="{FF2B5EF4-FFF2-40B4-BE49-F238E27FC236}">
                <a16:creationId xmlns:a16="http://schemas.microsoft.com/office/drawing/2014/main" id="{5F8A3887-CB84-43EA-BFC4-CD93F421C5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2" name="Picture Placeholder 1">
            <a:extLst>
              <a:ext uri="{FF2B5EF4-FFF2-40B4-BE49-F238E27FC236}">
                <a16:creationId xmlns:a16="http://schemas.microsoft.com/office/drawing/2014/main" id="{E009EEBC-6069-4389-9953-A05FCC07FD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71" name="Picture Placeholder 1">
            <a:extLst>
              <a:ext uri="{FF2B5EF4-FFF2-40B4-BE49-F238E27FC236}">
                <a16:creationId xmlns:a16="http://schemas.microsoft.com/office/drawing/2014/main" id="{16E9D3D5-A966-4770-89F5-48C9F92735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C8C16AD-D907-4463-BE30-FCBB33ACAE3F}" type="datetime1">
              <a:rPr lang="ru-RU" smtClean="0"/>
              <a:t>01.10.2025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7" name="Текст 7">
            <a:extLst>
              <a:ext uri="{FF2B5EF4-FFF2-40B4-BE49-F238E27FC236}">
                <a16:creationId xmlns:a16="http://schemas.microsoft.com/office/drawing/2014/main" id="{B3D45624-8EA3-4B52-B030-A364BB470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076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8" name="Текст 7">
            <a:extLst>
              <a:ext uri="{FF2B5EF4-FFF2-40B4-BE49-F238E27FC236}">
                <a16:creationId xmlns:a16="http://schemas.microsoft.com/office/drawing/2014/main" id="{CA86BD45-703D-484A-9D4A-1FEA90A4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9562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9" name="Текст 7">
            <a:extLst>
              <a:ext uri="{FF2B5EF4-FFF2-40B4-BE49-F238E27FC236}">
                <a16:creationId xmlns:a16="http://schemas.microsoft.com/office/drawing/2014/main" id="{0FE3D94F-B533-4C0D-9E9B-72F0670630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3048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00" name="Текст 7">
            <a:extLst>
              <a:ext uri="{FF2B5EF4-FFF2-40B4-BE49-F238E27FC236}">
                <a16:creationId xmlns:a16="http://schemas.microsoft.com/office/drawing/2014/main" id="{0C4A1F6E-BDC1-410D-A748-7E90C2221E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6535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08DEFE-D4AF-4461-AEAA-AABBFA14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186458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695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EB9651-F031-4963-AFE9-33BCC0E88757}" type="datetime1">
              <a:rPr lang="ru-RU" smtClean="0"/>
              <a:t>01.10.2025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DD9DB7EE-83C4-47FA-86C2-BDA70A053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6075" y="395288"/>
            <a:ext cx="11244772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r>
              <a:rPr lang="ru-RU" dirty="0"/>
              <a:t>КОМАНДА «НАЗВАНИЕ»</a:t>
            </a:r>
          </a:p>
        </p:txBody>
      </p:sp>
      <p:sp>
        <p:nvSpPr>
          <p:cNvPr id="47" name="Текст 35">
            <a:extLst>
              <a:ext uri="{FF2B5EF4-FFF2-40B4-BE49-F238E27FC236}">
                <a16:creationId xmlns:a16="http://schemas.microsoft.com/office/drawing/2014/main" id="{FACA3955-006D-424E-AF29-FC0EE3BE86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id="{D134429E-1F41-4952-92F7-E1A3625ABB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id="{62B71317-1166-483E-8736-3204197AE6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id="{FE441C73-4DA4-470D-B9C8-52D6075710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id="{8792BADF-06A6-41F5-BB39-A425B78E14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2096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</p:spTree>
    <p:extLst>
      <p:ext uri="{BB962C8B-B14F-4D97-AF65-F5344CB8AC3E}">
        <p14:creationId xmlns:p14="http://schemas.microsoft.com/office/powerpoint/2010/main" val="2187435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3">
            <a:extLst>
              <a:ext uri="{FF2B5EF4-FFF2-40B4-BE49-F238E27FC236}">
                <a16:creationId xmlns:a16="http://schemas.microsoft.com/office/drawing/2014/main" id="{1BE2B7EA-895D-4C57-B021-3ADF48C59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021F813-DBA1-42EC-A748-A9CC16659E6B}" type="datetime1">
              <a:rPr lang="ru-RU" smtClean="0"/>
              <a:t>01.10.2025</a:t>
            </a:fld>
            <a:endParaRPr lang="ru-RU"/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8A502BD2-9512-4029-B654-E898F0583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E6724899-9B39-4945-8292-0304D1DFF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6432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2">
            <a:extLst>
              <a:ext uri="{FF2B5EF4-FFF2-40B4-BE49-F238E27FC236}">
                <a16:creationId xmlns:a16="http://schemas.microsoft.com/office/drawing/2014/main" id="{35915C91-9468-44E0-9A6A-47C151E1C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Дата 3">
            <a:extLst>
              <a:ext uri="{FF2B5EF4-FFF2-40B4-BE49-F238E27FC236}">
                <a16:creationId xmlns:a16="http://schemas.microsoft.com/office/drawing/2014/main" id="{6043336A-E468-4FC7-B11B-D72F24439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DE2642A-6018-4CC1-81AB-5FD8D2782D4F}" type="datetime1">
              <a:rPr lang="ru-RU" smtClean="0"/>
              <a:t>01.10.2025</a:t>
            </a:fld>
            <a:endParaRPr lang="ru-RU"/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:a16="http://schemas.microsoft.com/office/drawing/2014/main" id="{49E78A2F-D265-4D7D-BF63-75BF9ACF9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id="{25A0EB89-1F02-40E6-9D89-EAA34874B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3BCB09B-B5ED-4308-BCBC-7DB6BF7E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46889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E4079CB-26E5-4E7E-8375-84F474844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387" y="1016001"/>
            <a:ext cx="5704418" cy="518477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B9B70F-56BE-4BFF-9AF1-3E24439A8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6" y="1016001"/>
            <a:ext cx="5670473" cy="518477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:a16="http://schemas.microsoft.com/office/drawing/2014/main" id="{A4424B46-3BA8-41B1-9808-8558C0F0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3014BBE-C503-4380-A869-5EE8294FE947}" type="datetime1">
              <a:rPr lang="ru-RU" smtClean="0"/>
              <a:t>01.10.2025</a:t>
            </a:fld>
            <a:endParaRPr lang="ru-RU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4D73747B-1894-47A4-9E8B-797D1562E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0C3B5973-5E99-43F7-82C6-8E450D7A9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96698D82-4C1C-4876-84CF-285AAC91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15869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286EEAA-87D1-47A5-B9C0-E5BAD703F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2D29F1-B583-4C98-B07B-171DC3552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9334" y="1598615"/>
            <a:ext cx="5648250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E6D3064-465D-4982-AF9F-41FF98FCB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60E92CA-C4D7-4946-B437-9FCD4AA31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1598615"/>
            <a:ext cx="5670473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Дата 3">
            <a:extLst>
              <a:ext uri="{FF2B5EF4-FFF2-40B4-BE49-F238E27FC236}">
                <a16:creationId xmlns:a16="http://schemas.microsoft.com/office/drawing/2014/main" id="{50BC46DB-57AA-4551-8F67-742F842E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D568497-304A-497F-ADAE-97D3CF462C1C}" type="datetime1">
              <a:rPr lang="ru-RU" smtClean="0"/>
              <a:t>01.10.2025</a:t>
            </a:fld>
            <a:endParaRPr lang="ru-RU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F2048DE5-D653-4BDE-8495-A22EF4A5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E0E8C4D1-B7B4-4A6B-87A1-354341CD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533CD5F-4B3E-426C-9977-6EFBE36E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34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449471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B240C-04A3-49D4-83F9-87A9C6C414DC}" type="datetime1">
              <a:rPr lang="ru-RU" smtClean="0"/>
              <a:t>01.10.2025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5138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99615-B88F-452A-A6CA-6793B83165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30D2CC-2D7F-43FF-B9B4-355F7E464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73"/>
            </a:lvl1pPr>
            <a:lvl2pPr>
              <a:defRPr sz="1520"/>
            </a:lvl2pPr>
            <a:lvl3pPr>
              <a:defRPr sz="1266"/>
            </a:lvl3pPr>
            <a:lvl4pPr>
              <a:defRPr sz="1141"/>
            </a:lvl4pPr>
            <a:lvl5pPr>
              <a:defRPr sz="1141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E8D86B-609C-423A-9220-D7DC81877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89378" indent="0">
              <a:buNone/>
              <a:defRPr sz="886"/>
            </a:lvl2pPr>
            <a:lvl3pPr marL="578755" indent="0">
              <a:buNone/>
              <a:defRPr sz="760"/>
            </a:lvl3pPr>
            <a:lvl4pPr marL="868132" indent="0">
              <a:buNone/>
              <a:defRPr sz="631"/>
            </a:lvl4pPr>
            <a:lvl5pPr marL="1157510" indent="0">
              <a:buNone/>
              <a:defRPr sz="631"/>
            </a:lvl5pPr>
            <a:lvl6pPr marL="1446887" indent="0">
              <a:buNone/>
              <a:defRPr sz="631"/>
            </a:lvl6pPr>
            <a:lvl7pPr marL="1736266" indent="0">
              <a:buNone/>
              <a:defRPr sz="631"/>
            </a:lvl7pPr>
            <a:lvl8pPr marL="2025644" indent="0">
              <a:buNone/>
              <a:defRPr sz="631"/>
            </a:lvl8pPr>
            <a:lvl9pPr marL="2315021" indent="0">
              <a:buNone/>
              <a:defRPr sz="6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Дата 3">
            <a:extLst>
              <a:ext uri="{FF2B5EF4-FFF2-40B4-BE49-F238E27FC236}">
                <a16:creationId xmlns:a16="http://schemas.microsoft.com/office/drawing/2014/main" id="{3D3B951D-08AE-4736-8D36-4EB9974D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74468B-3512-454B-AB51-7AE95604D39E}" type="datetime1">
              <a:rPr lang="ru-RU" smtClean="0"/>
              <a:t>01.10.2025</a:t>
            </a:fld>
            <a:endParaRPr lang="ru-RU"/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id="{D1D906C7-232A-4192-A02B-35F764700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0E0F42FE-1DE2-4412-B92B-28748FBE7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5850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BCE23A-38F1-44E4-8D99-E9CD24A3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EAD268-7E0C-4473-BF2C-A75921B98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05FB47-C828-44E8-81A6-7D70F2869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D490EE5-ED7D-46E8-8345-A78A0CB0F4A4}" type="datetime1">
              <a:rPr lang="ru-RU" smtClean="0"/>
              <a:t>01.10.2025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8C8EAA-BD95-4729-8C84-AB6D45F44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797EBB71-A16C-4900-8120-78386F0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61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4" r:id="rId2"/>
    <p:sldLayoutId id="2147483694" r:id="rId3"/>
    <p:sldLayoutId id="2147483688" r:id="rId4"/>
    <p:sldLayoutId id="2147483662" r:id="rId5"/>
    <p:sldLayoutId id="2147483663" r:id="rId6"/>
    <p:sldLayoutId id="2147483664" r:id="rId7"/>
    <p:sldLayoutId id="2147483666" r:id="rId8"/>
    <p:sldLayoutId id="2147483667" r:id="rId9"/>
    <p:sldLayoutId id="2147483668" r:id="rId10"/>
    <p:sldLayoutId id="2147483689" r:id="rId11"/>
    <p:sldLayoutId id="2147483690" r:id="rId12"/>
    <p:sldLayoutId id="2147483702" r:id="rId13"/>
    <p:sldLayoutId id="2147483691" r:id="rId14"/>
    <p:sldLayoutId id="2147483692" r:id="rId15"/>
    <p:sldLayoutId id="2147483693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3" r:id="rId23"/>
  </p:sldLayoutIdLst>
  <p:hf hdr="0" ftr="0" dt="0"/>
  <p:txStyles>
    <p:titleStyle>
      <a:lvl1pPr algn="l" defTabSz="578755" rtl="0" eaLnBrk="1" latinLnBrk="0" hangingPunct="1">
        <a:lnSpc>
          <a:spcPct val="90000"/>
        </a:lnSpc>
        <a:spcBef>
          <a:spcPct val="0"/>
        </a:spcBef>
        <a:buNone/>
        <a:defRPr sz="1997" b="1" kern="1200">
          <a:solidFill>
            <a:schemeClr val="bg1">
              <a:lumMod val="95000"/>
            </a:schemeClr>
          </a:solidFill>
          <a:latin typeface="+mj-lt"/>
          <a:ea typeface="+mj-ea"/>
          <a:cs typeface="Amatic SC" panose="00000500000000000000" pitchFamily="2" charset="-79"/>
        </a:defRPr>
      </a:lvl1pPr>
    </p:titleStyle>
    <p:bodyStyle>
      <a:lvl1pPr marL="144688" indent="-144688" algn="l" defTabSz="578755" rtl="0" eaLnBrk="1" latinLnBrk="0" hangingPunct="1">
        <a:lnSpc>
          <a:spcPct val="90000"/>
        </a:lnSpc>
        <a:spcBef>
          <a:spcPts val="631"/>
        </a:spcBef>
        <a:buFont typeface="Arial" panose="020B0604020202020204" pitchFamily="34" charset="0"/>
        <a:buChar char="•"/>
        <a:defRPr sz="1452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4067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271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2344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9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1282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302200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591576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88095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170334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45971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1pPr>
      <a:lvl2pPr marL="289378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2pPr>
      <a:lvl3pPr marL="578755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3pPr>
      <a:lvl4pPr marL="868132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4pPr>
      <a:lvl5pPr marL="115751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5pPr>
      <a:lvl6pPr marL="1446887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736266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025644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315021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 orient="horz" pos="4156">
          <p15:clr>
            <a:srgbClr val="F26B43"/>
          </p15:clr>
        </p15:guide>
        <p15:guide id="20" orient="horz" pos="482">
          <p15:clr>
            <a:srgbClr val="F26B43"/>
          </p15:clr>
        </p15:guide>
        <p15:guide id="21" pos="218">
          <p15:clr>
            <a:srgbClr val="F26B43"/>
          </p15:clr>
        </p15:guide>
        <p15:guide id="22" pos="7469">
          <p15:clr>
            <a:srgbClr val="F26B43"/>
          </p15:clr>
        </p15:guide>
        <p15:guide id="23" orient="horz" pos="249">
          <p15:clr>
            <a:srgbClr val="F26B43"/>
          </p15:clr>
        </p15:guide>
        <p15:guide id="24" orient="horz" pos="4042">
          <p15:clr>
            <a:srgbClr val="F26B43"/>
          </p15:clr>
        </p15:guide>
        <p15:guide id="25" orient="horz" pos="3906">
          <p15:clr>
            <a:srgbClr val="F26B43"/>
          </p15:clr>
        </p15:guide>
        <p15:guide id="26" orient="horz" pos="640">
          <p15:clr>
            <a:srgbClr val="F26B43"/>
          </p15:clr>
        </p15:guide>
        <p15:guide id="27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текст, Шрифт, Графика, логотип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BF33193-9D79-7B40-69E0-0DAD41E2C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599" y="4530663"/>
            <a:ext cx="1968477" cy="760622"/>
          </a:xfrm>
          <a:prstGeom prst="rect">
            <a:avLst/>
          </a:prstGeom>
        </p:spPr>
      </p:pic>
      <p:sp>
        <p:nvSpPr>
          <p:cNvPr id="15" name="Заголовок 2">
            <a:extLst>
              <a:ext uri="{FF2B5EF4-FFF2-40B4-BE49-F238E27FC236}">
                <a16:creationId xmlns:a16="http://schemas.microsoft.com/office/drawing/2014/main" id="{0168FB57-FCF6-A8E4-B49A-4416AFBAB38A}"/>
              </a:ext>
            </a:extLst>
          </p:cNvPr>
          <p:cNvSpPr txBox="1">
            <a:spLocks/>
          </p:cNvSpPr>
          <p:nvPr/>
        </p:nvSpPr>
        <p:spPr>
          <a:xfrm>
            <a:off x="292961" y="5352841"/>
            <a:ext cx="8930641" cy="891536"/>
          </a:xfrm>
          <a:prstGeom prst="rect">
            <a:avLst/>
          </a:prstGeom>
          <a:solidFill>
            <a:schemeClr val="bg1">
              <a:alpha val="2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marL="0" indent="712788"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endParaRPr lang="ru-RU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C6BB1F9-95C5-0FF9-9C4B-588E00680895}"/>
              </a:ext>
            </a:extLst>
          </p:cNvPr>
          <p:cNvSpPr/>
          <p:nvPr/>
        </p:nvSpPr>
        <p:spPr>
          <a:xfrm>
            <a:off x="292961" y="4461305"/>
            <a:ext cx="428194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400" b="1" cap="none" spc="0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Нейроартель</a:t>
            </a:r>
            <a:endParaRPr lang="ru-RU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7" name="Заголовок 2">
            <a:extLst>
              <a:ext uri="{FF2B5EF4-FFF2-40B4-BE49-F238E27FC236}">
                <a16:creationId xmlns:a16="http://schemas.microsoft.com/office/drawing/2014/main" id="{4EE7D449-2A11-670A-2E5F-D6FB95D0065F}"/>
              </a:ext>
            </a:extLst>
          </p:cNvPr>
          <p:cNvSpPr txBox="1">
            <a:spLocks/>
          </p:cNvSpPr>
          <p:nvPr/>
        </p:nvSpPr>
        <p:spPr>
          <a:xfrm>
            <a:off x="292961" y="4461305"/>
            <a:ext cx="8930641" cy="891536"/>
          </a:xfrm>
          <a:prstGeom prst="rect">
            <a:avLst/>
          </a:prstGeom>
          <a:solidFill>
            <a:schemeClr val="bg1">
              <a:alpha val="2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marL="0" indent="712788"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endParaRPr lang="ru-RU" sz="240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DE54CE3-F1C9-DD92-279A-02C175E31724}"/>
              </a:ext>
            </a:extLst>
          </p:cNvPr>
          <p:cNvSpPr/>
          <p:nvPr/>
        </p:nvSpPr>
        <p:spPr>
          <a:xfrm>
            <a:off x="345059" y="5214849"/>
            <a:ext cx="102784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8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04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0F49ED3-120D-FBC1-1415-3AFE7C7E2E1F}"/>
              </a:ext>
            </a:extLst>
          </p:cNvPr>
          <p:cNvSpPr/>
          <p:nvPr/>
        </p:nvSpPr>
        <p:spPr>
          <a:xfrm>
            <a:off x="1425002" y="5291285"/>
            <a:ext cx="732444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1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Сервис для автоматизации приёма и выдачи инструментов </a:t>
            </a:r>
          </a:p>
          <a:p>
            <a:pPr algn="ctr"/>
            <a:r>
              <a:rPr lang="ru-RU" sz="1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авиаинженерам на базе машинного обучения </a:t>
            </a:r>
          </a:p>
          <a:p>
            <a:pPr algn="ctr"/>
            <a:r>
              <a:rPr lang="ru-RU" sz="1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и компьютерного зрения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9F1F104-AD67-A14E-6FF7-E77FB7943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163" y="5291285"/>
            <a:ext cx="1255316" cy="125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666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EBF8C06-A56D-46F0-AFB4-D5850459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n-lt"/>
              </a:rPr>
              <a:t>Команда «</a:t>
            </a:r>
            <a:r>
              <a:rPr lang="ru-RU" dirty="0" err="1">
                <a:latin typeface="+mn-lt"/>
              </a:rPr>
              <a:t>Нейроартель</a:t>
            </a:r>
            <a:r>
              <a:rPr lang="ru-RU" dirty="0">
                <a:latin typeface="+mn-lt"/>
              </a:rPr>
              <a:t>»</a:t>
            </a:r>
          </a:p>
        </p:txBody>
      </p:sp>
      <p:sp>
        <p:nvSpPr>
          <p:cNvPr id="2" name="Прямоугольник с одним усеченным углом 2">
            <a:extLst>
              <a:ext uri="{FF2B5EF4-FFF2-40B4-BE49-F238E27FC236}">
                <a16:creationId xmlns:a16="http://schemas.microsoft.com/office/drawing/2014/main" id="{D22A51CA-6930-40FE-C026-7250051AA688}"/>
              </a:ext>
            </a:extLst>
          </p:cNvPr>
          <p:cNvSpPr/>
          <p:nvPr/>
        </p:nvSpPr>
        <p:spPr>
          <a:xfrm>
            <a:off x="5945065" y="1016000"/>
            <a:ext cx="5911973" cy="2413000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1" name="Прямоугольник с двумя учесеченными противолежащими углами 3">
            <a:extLst>
              <a:ext uri="{FF2B5EF4-FFF2-40B4-BE49-F238E27FC236}">
                <a16:creationId xmlns:a16="http://schemas.microsoft.com/office/drawing/2014/main" id="{7363B2AB-BB14-EB74-CDB9-05D49D7D9254}"/>
              </a:ext>
            </a:extLst>
          </p:cNvPr>
          <p:cNvSpPr/>
          <p:nvPr/>
        </p:nvSpPr>
        <p:spPr>
          <a:xfrm>
            <a:off x="371214" y="2798958"/>
            <a:ext cx="5364424" cy="134309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4" name="Текст 8">
            <a:extLst>
              <a:ext uri="{FF2B5EF4-FFF2-40B4-BE49-F238E27FC236}">
                <a16:creationId xmlns:a16="http://schemas.microsoft.com/office/drawing/2014/main" id="{EDFDD14A-5D10-5E35-3025-3A40E77B7FAD}"/>
              </a:ext>
            </a:extLst>
          </p:cNvPr>
          <p:cNvSpPr txBox="1">
            <a:spLocks/>
          </p:cNvSpPr>
          <p:nvPr/>
        </p:nvSpPr>
        <p:spPr>
          <a:xfrm>
            <a:off x="580641" y="3196615"/>
            <a:ext cx="4945564" cy="844919"/>
          </a:xfrm>
          <a:prstGeom prst="rect">
            <a:avLst/>
          </a:prstGeom>
        </p:spPr>
        <p:txBody>
          <a:bodyPr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Char char="•"/>
              <a:defRPr sz="1452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400" b="1" dirty="0"/>
              <a:t>Сервис для автоматизации приёма и выдачи инструментов авиаинженерам на базе машинного обучения и компьютерного зрения</a:t>
            </a:r>
          </a:p>
        </p:txBody>
      </p:sp>
      <p:sp>
        <p:nvSpPr>
          <p:cNvPr id="15" name="Текст 8">
            <a:extLst>
              <a:ext uri="{FF2B5EF4-FFF2-40B4-BE49-F238E27FC236}">
                <a16:creationId xmlns:a16="http://schemas.microsoft.com/office/drawing/2014/main" id="{2039EB30-017D-6F36-4316-5F55859F30AC}"/>
              </a:ext>
            </a:extLst>
          </p:cNvPr>
          <p:cNvSpPr txBox="1">
            <a:spLocks/>
          </p:cNvSpPr>
          <p:nvPr/>
        </p:nvSpPr>
        <p:spPr>
          <a:xfrm>
            <a:off x="1653931" y="2853335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Наименование задачи:</a:t>
            </a:r>
          </a:p>
        </p:txBody>
      </p:sp>
      <p:sp>
        <p:nvSpPr>
          <p:cNvPr id="16" name="Прямоугольник с двумя учесеченными противолежащими углами 6">
            <a:extLst>
              <a:ext uri="{FF2B5EF4-FFF2-40B4-BE49-F238E27FC236}">
                <a16:creationId xmlns:a16="http://schemas.microsoft.com/office/drawing/2014/main" id="{460B1783-9E0C-6F34-C20A-FB48EA9324FB}"/>
              </a:ext>
            </a:extLst>
          </p:cNvPr>
          <p:cNvSpPr/>
          <p:nvPr/>
        </p:nvSpPr>
        <p:spPr>
          <a:xfrm>
            <a:off x="371214" y="4336253"/>
            <a:ext cx="5364424" cy="2206590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7" name="Текст 8">
            <a:extLst>
              <a:ext uri="{FF2B5EF4-FFF2-40B4-BE49-F238E27FC236}">
                <a16:creationId xmlns:a16="http://schemas.microsoft.com/office/drawing/2014/main" id="{12B79C3A-CF92-1435-35FC-800675588059}"/>
              </a:ext>
            </a:extLst>
          </p:cNvPr>
          <p:cNvSpPr txBox="1">
            <a:spLocks/>
          </p:cNvSpPr>
          <p:nvPr/>
        </p:nvSpPr>
        <p:spPr>
          <a:xfrm>
            <a:off x="580641" y="4690188"/>
            <a:ext cx="4945565" cy="171338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ru-RU" sz="1600" b="1" dirty="0"/>
              <a:t>CV-конвейер</a:t>
            </a:r>
            <a:r>
              <a:rPr lang="ru-RU" b="1" dirty="0"/>
              <a:t>: </a:t>
            </a:r>
            <a:endParaRPr lang="en-US" b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ru-RU" dirty="0"/>
              <a:t>сегментация + подавление + дескрипторы формы, ORB-фичи, HSV-гистограммы, SSIM + сводный скор с весами, порог и «маржа» </a:t>
            </a:r>
            <a:r>
              <a:rPr lang="ru-RU" b="1" dirty="0"/>
              <a:t>→ оптимальное сопоставление «один-к-одному».</a:t>
            </a:r>
            <a:r>
              <a:rPr lang="ru-RU" dirty="0"/>
              <a:t>  </a:t>
            </a:r>
          </a:p>
          <a:p>
            <a:pPr marL="0" indent="0" algn="ctr">
              <a:buNone/>
            </a:pPr>
            <a:endParaRPr lang="ru-RU" b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ru-RU" sz="1600" b="1" dirty="0"/>
              <a:t>Практично, Объяснимо, Масштабируемо</a:t>
            </a:r>
            <a:r>
              <a:rPr lang="ru-RU" dirty="0"/>
              <a:t>: </a:t>
            </a:r>
            <a:endParaRPr lang="en-US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ru-RU" dirty="0"/>
              <a:t>классическое CV, прозрачные метрики и регулируемые веса — работает «из коробки», офлайн. </a:t>
            </a:r>
          </a:p>
          <a:p>
            <a:pPr marL="0" indent="0" algn="ctr">
              <a:buNone/>
            </a:pPr>
            <a:r>
              <a:rPr lang="ru-RU" b="1" dirty="0"/>
              <a:t>Не требует до/обучения моделей</a:t>
            </a:r>
            <a:r>
              <a:rPr lang="ru-RU" dirty="0"/>
              <a:t>.</a:t>
            </a:r>
          </a:p>
        </p:txBody>
      </p:sp>
      <p:sp>
        <p:nvSpPr>
          <p:cNvPr id="18" name="Текст 8">
            <a:extLst>
              <a:ext uri="{FF2B5EF4-FFF2-40B4-BE49-F238E27FC236}">
                <a16:creationId xmlns:a16="http://schemas.microsoft.com/office/drawing/2014/main" id="{B7B98B92-7C75-39FA-95F1-820BCAE7CAA7}"/>
              </a:ext>
            </a:extLst>
          </p:cNvPr>
          <p:cNvSpPr txBox="1">
            <a:spLocks/>
          </p:cNvSpPr>
          <p:nvPr/>
        </p:nvSpPr>
        <p:spPr>
          <a:xfrm>
            <a:off x="1576993" y="4336253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Описание решения:</a:t>
            </a:r>
          </a:p>
        </p:txBody>
      </p:sp>
      <p:sp>
        <p:nvSpPr>
          <p:cNvPr id="19" name="Прямоугольник с двумя учесеченными противолежащими углами 9">
            <a:extLst>
              <a:ext uri="{FF2B5EF4-FFF2-40B4-BE49-F238E27FC236}">
                <a16:creationId xmlns:a16="http://schemas.microsoft.com/office/drawing/2014/main" id="{A65076A0-2275-838D-9975-E9B329ECD3A3}"/>
              </a:ext>
            </a:extLst>
          </p:cNvPr>
          <p:cNvSpPr/>
          <p:nvPr/>
        </p:nvSpPr>
        <p:spPr>
          <a:xfrm>
            <a:off x="5945065" y="3619075"/>
            <a:ext cx="5911973" cy="2923768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sz="13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ru-RU" sz="13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ru-RU" sz="1300" dirty="0">
                <a:solidFill>
                  <a:schemeClr val="bg1">
                    <a:lumMod val="95000"/>
                  </a:schemeClr>
                </a:solidFill>
              </a:rPr>
              <a:t>Пилот → масштабирование. Старт на одном участке, затем расширение на все склады/цеха с типовым «комплектом приёмки»</a:t>
            </a:r>
          </a:p>
          <a:p>
            <a:pPr marL="285750" indent="-285750">
              <a:buFontTx/>
              <a:buChar char="-"/>
            </a:pPr>
            <a:r>
              <a:rPr lang="ru-RU" sz="1300" dirty="0">
                <a:solidFill>
                  <a:schemeClr val="bg1">
                    <a:lumMod val="95000"/>
                  </a:schemeClr>
                </a:solidFill>
              </a:rPr>
              <a:t>Умные пороги. Автоподстройка порога под тип инструмента/условия, учёт «отрыва» и качества кадра.</a:t>
            </a:r>
          </a:p>
          <a:p>
            <a:pPr marL="285750" indent="-285750">
              <a:buFontTx/>
              <a:buChar char="-"/>
            </a:pPr>
            <a:r>
              <a:rPr lang="ru-RU" sz="1300" dirty="0">
                <a:solidFill>
                  <a:schemeClr val="bg1">
                    <a:lumMod val="95000"/>
                  </a:schemeClr>
                </a:solidFill>
              </a:rPr>
              <a:t>ML-апгрейд без боли. Добавить компактную детекцию основных типов инструментов</a:t>
            </a:r>
            <a:r>
              <a:rPr lang="en-US" sz="13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ru-RU" sz="1300" dirty="0">
                <a:solidFill>
                  <a:schemeClr val="bg1">
                    <a:lumMod val="95000"/>
                  </a:schemeClr>
                </a:solidFill>
              </a:rPr>
              <a:t>для </a:t>
            </a:r>
            <a:r>
              <a:rPr lang="ru-RU" sz="1300">
                <a:solidFill>
                  <a:schemeClr val="bg1">
                    <a:lumMod val="95000"/>
                  </a:schemeClr>
                </a:solidFill>
              </a:rPr>
              <a:t>ускорения работы.</a:t>
            </a:r>
            <a:endParaRPr lang="ru-RU" sz="13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ru-RU" sz="1300" dirty="0">
                <a:solidFill>
                  <a:schemeClr val="bg1">
                    <a:lumMod val="95000"/>
                  </a:schemeClr>
                </a:solidFill>
              </a:rPr>
              <a:t>Качество и контроль + безопасность. Логи, генерация актов расхождений и фотоприложений, журнал действий.</a:t>
            </a:r>
          </a:p>
          <a:p>
            <a:pPr marL="285750" indent="-285750">
              <a:buFontTx/>
              <a:buChar char="-"/>
            </a:pPr>
            <a:r>
              <a:rPr lang="ru-RU" sz="1300" dirty="0">
                <a:solidFill>
                  <a:schemeClr val="bg1">
                    <a:lumMod val="95000"/>
                  </a:schemeClr>
                </a:solidFill>
              </a:rPr>
              <a:t>Внедрение возможности расследования по итогам недостающих инструментов.</a:t>
            </a:r>
          </a:p>
        </p:txBody>
      </p:sp>
      <p:sp>
        <p:nvSpPr>
          <p:cNvPr id="23" name="Текст 8">
            <a:extLst>
              <a:ext uri="{FF2B5EF4-FFF2-40B4-BE49-F238E27FC236}">
                <a16:creationId xmlns:a16="http://schemas.microsoft.com/office/drawing/2014/main" id="{3A26B64D-C88B-899D-D8D8-2A29DA07C457}"/>
              </a:ext>
            </a:extLst>
          </p:cNvPr>
          <p:cNvSpPr txBox="1">
            <a:spLocks/>
          </p:cNvSpPr>
          <p:nvPr/>
        </p:nvSpPr>
        <p:spPr>
          <a:xfrm>
            <a:off x="6474783" y="4375230"/>
            <a:ext cx="4945565" cy="107852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ru-RU" dirty="0"/>
          </a:p>
        </p:txBody>
      </p:sp>
      <p:sp>
        <p:nvSpPr>
          <p:cNvPr id="24" name="Текст 8">
            <a:extLst>
              <a:ext uri="{FF2B5EF4-FFF2-40B4-BE49-F238E27FC236}">
                <a16:creationId xmlns:a16="http://schemas.microsoft.com/office/drawing/2014/main" id="{7D67239C-E716-ED07-71F0-D1B55B72F5E3}"/>
              </a:ext>
            </a:extLst>
          </p:cNvPr>
          <p:cNvSpPr txBox="1">
            <a:spLocks/>
          </p:cNvSpPr>
          <p:nvPr/>
        </p:nvSpPr>
        <p:spPr>
          <a:xfrm>
            <a:off x="6132636" y="3656246"/>
            <a:ext cx="5629858" cy="5289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Как вы планируете дальше использовать </a:t>
            </a:r>
            <a:br>
              <a:rPr lang="ru-RU" b="1" dirty="0">
                <a:solidFill>
                  <a:schemeClr val="accent2"/>
                </a:solidFill>
              </a:rPr>
            </a:br>
            <a:r>
              <a:rPr lang="ru-RU" b="1" dirty="0">
                <a:solidFill>
                  <a:schemeClr val="accent2"/>
                </a:solidFill>
              </a:rPr>
              <a:t>или развивать ваше решение:</a:t>
            </a:r>
          </a:p>
          <a:p>
            <a:pPr marL="0" indent="0" algn="ctr">
              <a:buNone/>
            </a:pP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25" name="Прямоугольник с двумя учесеченными противолежащими углами 12">
            <a:extLst>
              <a:ext uri="{FF2B5EF4-FFF2-40B4-BE49-F238E27FC236}">
                <a16:creationId xmlns:a16="http://schemas.microsoft.com/office/drawing/2014/main" id="{B4F77AE4-1CCF-33BA-9997-5D4007688EB2}"/>
              </a:ext>
            </a:extLst>
          </p:cNvPr>
          <p:cNvSpPr/>
          <p:nvPr/>
        </p:nvSpPr>
        <p:spPr>
          <a:xfrm>
            <a:off x="371214" y="1028032"/>
            <a:ext cx="5364424" cy="1576729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26" name="Текст 8">
            <a:extLst>
              <a:ext uri="{FF2B5EF4-FFF2-40B4-BE49-F238E27FC236}">
                <a16:creationId xmlns:a16="http://schemas.microsoft.com/office/drawing/2014/main" id="{D5C4EDAB-28FF-E90B-4D88-F20DC39762CE}"/>
              </a:ext>
            </a:extLst>
          </p:cNvPr>
          <p:cNvSpPr txBox="1">
            <a:spLocks/>
          </p:cNvSpPr>
          <p:nvPr/>
        </p:nvSpPr>
        <p:spPr>
          <a:xfrm>
            <a:off x="702554" y="1495848"/>
            <a:ext cx="4348812" cy="101512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Город: Москва</a:t>
            </a:r>
          </a:p>
          <a:p>
            <a:r>
              <a:rPr lang="ru-RU" dirty="0"/>
              <a:t>Количество человек: 2</a:t>
            </a:r>
          </a:p>
          <a:p>
            <a:r>
              <a:rPr lang="ru-RU" dirty="0"/>
              <a:t>Капитан команды: Мясников Валентин</a:t>
            </a:r>
          </a:p>
        </p:txBody>
      </p:sp>
      <p:sp>
        <p:nvSpPr>
          <p:cNvPr id="27" name="Текст 8">
            <a:extLst>
              <a:ext uri="{FF2B5EF4-FFF2-40B4-BE49-F238E27FC236}">
                <a16:creationId xmlns:a16="http://schemas.microsoft.com/office/drawing/2014/main" id="{ABCA0C5E-BA8B-020B-14D0-B1312BF2F7F1}"/>
              </a:ext>
            </a:extLst>
          </p:cNvPr>
          <p:cNvSpPr txBox="1">
            <a:spLocks/>
          </p:cNvSpPr>
          <p:nvPr/>
        </p:nvSpPr>
        <p:spPr>
          <a:xfrm>
            <a:off x="1558339" y="1179389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О команде</a:t>
            </a: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87A0E69F-E5AD-4BDE-A750-959514275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777" y="1160029"/>
            <a:ext cx="1593705" cy="2124941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A4245DC5-37E9-D623-D2D1-5495300C6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794" y="1165237"/>
            <a:ext cx="1416074" cy="212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95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AC977F-019F-1EBC-A1EC-CEAA645B5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с двумя учесеченными противолежащими углами 18">
            <a:extLst>
              <a:ext uri="{FF2B5EF4-FFF2-40B4-BE49-F238E27FC236}">
                <a16:creationId xmlns:a16="http://schemas.microsoft.com/office/drawing/2014/main" id="{DB144DF4-BC6C-6132-A6AB-EA6D85FCF051}"/>
              </a:ext>
            </a:extLst>
          </p:cNvPr>
          <p:cNvSpPr/>
          <p:nvPr/>
        </p:nvSpPr>
        <p:spPr>
          <a:xfrm>
            <a:off x="3923178" y="3567674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Валентин</a:t>
            </a:r>
          </a:p>
          <a:p>
            <a:pPr algn="ctr"/>
            <a:r>
              <a:rPr lang="ru-RU" b="1" dirty="0">
                <a:solidFill>
                  <a:schemeClr val="accent2"/>
                </a:solidFill>
              </a:rPr>
              <a:t>Мясников</a:t>
            </a:r>
          </a:p>
        </p:txBody>
      </p:sp>
      <p:sp>
        <p:nvSpPr>
          <p:cNvPr id="20" name="Прямоугольник с двумя учесеченными противолежащими углами 19">
            <a:extLst>
              <a:ext uri="{FF2B5EF4-FFF2-40B4-BE49-F238E27FC236}">
                <a16:creationId xmlns:a16="http://schemas.microsoft.com/office/drawing/2014/main" id="{64147576-183D-C3F3-7CE0-A1EC79C248D4}"/>
              </a:ext>
            </a:extLst>
          </p:cNvPr>
          <p:cNvSpPr/>
          <p:nvPr/>
        </p:nvSpPr>
        <p:spPr>
          <a:xfrm>
            <a:off x="6124678" y="3567674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Ксения Мясникова</a:t>
            </a:r>
          </a:p>
        </p:txBody>
      </p:sp>
      <p:sp>
        <p:nvSpPr>
          <p:cNvPr id="8" name="Прямоугольник с одним усеченным углом 7">
            <a:extLst>
              <a:ext uri="{FF2B5EF4-FFF2-40B4-BE49-F238E27FC236}">
                <a16:creationId xmlns:a16="http://schemas.microsoft.com/office/drawing/2014/main" id="{201EAA2F-F365-D286-8F39-7CDE264CD87F}"/>
              </a:ext>
            </a:extLst>
          </p:cNvPr>
          <p:cNvSpPr/>
          <p:nvPr/>
        </p:nvSpPr>
        <p:spPr>
          <a:xfrm>
            <a:off x="3923178" y="1510150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0" name="Прямоугольник с одним усеченным углом 9">
            <a:extLst>
              <a:ext uri="{FF2B5EF4-FFF2-40B4-BE49-F238E27FC236}">
                <a16:creationId xmlns:a16="http://schemas.microsoft.com/office/drawing/2014/main" id="{A848CFE2-BF35-4DA4-FC48-6FD3A2D58765}"/>
              </a:ext>
            </a:extLst>
          </p:cNvPr>
          <p:cNvSpPr/>
          <p:nvPr/>
        </p:nvSpPr>
        <p:spPr>
          <a:xfrm>
            <a:off x="6124678" y="1510150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ADFA4405-6EC1-3A52-92A7-2CA2130BB2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A8302BF4-F579-F30C-0D0B-9EC587DE2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14" y="449787"/>
            <a:ext cx="9862734" cy="376138"/>
          </a:xfrm>
        </p:spPr>
        <p:txBody>
          <a:bodyPr/>
          <a:lstStyle/>
          <a:p>
            <a:r>
              <a:rPr lang="ru-RU" dirty="0">
                <a:latin typeface="+mn-lt"/>
              </a:rPr>
              <a:t>Команда «</a:t>
            </a:r>
            <a:r>
              <a:rPr lang="ru-RU" dirty="0" err="1">
                <a:latin typeface="+mn-lt"/>
              </a:rPr>
              <a:t>Нейроартель</a:t>
            </a:r>
            <a:r>
              <a:rPr lang="ru-RU" dirty="0">
                <a:latin typeface="+mn-lt"/>
              </a:rPr>
              <a:t>»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8392728C-0D28-63FE-46DB-BBDA5226DA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991464" y="4370192"/>
            <a:ext cx="1843581" cy="1225988"/>
          </a:xfrm>
        </p:spPr>
        <p:txBody>
          <a:bodyPr/>
          <a:lstStyle/>
          <a:p>
            <a:r>
              <a:rPr lang="ru-RU" dirty="0"/>
              <a:t>Капитан, </a:t>
            </a:r>
            <a:r>
              <a:rPr lang="en-US" dirty="0"/>
              <a:t>full-stack</a:t>
            </a:r>
            <a:endParaRPr lang="ru-RU" dirty="0"/>
          </a:p>
          <a:p>
            <a:r>
              <a:rPr lang="en-US" dirty="0"/>
              <a:t>@VGMyasnikov</a:t>
            </a:r>
            <a:endParaRPr lang="ru-RU" dirty="0"/>
          </a:p>
          <a:p>
            <a:pPr>
              <a:buFont typeface="Wingdings" pitchFamily="2" charset="2"/>
              <a:buChar char="§"/>
            </a:pPr>
            <a:r>
              <a:rPr lang="ru-RU" dirty="0"/>
              <a:t>8926 331 98 20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09FA2196-9D34-827B-ACEA-0E5E945660F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192964" y="4370192"/>
            <a:ext cx="1843581" cy="1133963"/>
          </a:xfrm>
        </p:spPr>
        <p:txBody>
          <a:bodyPr>
            <a:normAutofit/>
          </a:bodyPr>
          <a:lstStyle/>
          <a:p>
            <a:r>
              <a:rPr lang="en-US" dirty="0"/>
              <a:t>UI/UX &amp; frontend</a:t>
            </a:r>
          </a:p>
          <a:p>
            <a:r>
              <a:rPr lang="en-US" dirty="0"/>
              <a:t>@myasnikovaka</a:t>
            </a:r>
            <a:endParaRPr lang="ru-RU" dirty="0"/>
          </a:p>
          <a:p>
            <a:r>
              <a:rPr lang="en-US" dirty="0"/>
              <a:t>8</a:t>
            </a:r>
            <a:r>
              <a:rPr lang="ru-RU" dirty="0"/>
              <a:t>917</a:t>
            </a:r>
            <a:r>
              <a:rPr lang="en-US" dirty="0"/>
              <a:t> </a:t>
            </a:r>
            <a:r>
              <a:rPr lang="ru-RU" dirty="0"/>
              <a:t>526</a:t>
            </a:r>
            <a:r>
              <a:rPr lang="en-US" dirty="0"/>
              <a:t> </a:t>
            </a:r>
            <a:r>
              <a:rPr lang="ru-RU" dirty="0"/>
              <a:t>50</a:t>
            </a:r>
            <a:r>
              <a:rPr lang="en-US" dirty="0"/>
              <a:t> </a:t>
            </a:r>
            <a:r>
              <a:rPr lang="ru-RU" dirty="0"/>
              <a:t>36</a:t>
            </a: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6DF09DF-3473-0472-21D5-EC1E7EE65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2919" y="1510595"/>
            <a:ext cx="1360629" cy="1814172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E56D1D09-5EC5-C0F5-0310-A5DB261CBB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333" y="1507795"/>
            <a:ext cx="1210841" cy="1816972"/>
          </a:xfrm>
          <a:prstGeom prst="rect">
            <a:avLst/>
          </a:prstGeom>
        </p:spPr>
      </p:pic>
      <p:pic>
        <p:nvPicPr>
          <p:cNvPr id="2" name="Рисунок 1" descr="Изображение выглядит как текст, Шрифт, Графика, логотип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C8B7EA4-C936-F3CB-5DAF-1DD6CADD24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74" y="6092526"/>
            <a:ext cx="1365586" cy="52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47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12D283-FCC2-40D9-9CEA-EF1BD3595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74006CB4-BD4D-EF41-3DCA-EDB126B848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F7DE1A9-1AD8-0498-5446-8F5D40911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14" y="449787"/>
            <a:ext cx="9862734" cy="376138"/>
          </a:xfrm>
        </p:spPr>
        <p:txBody>
          <a:bodyPr/>
          <a:lstStyle/>
          <a:p>
            <a:r>
              <a:rPr lang="ru-RU" dirty="0">
                <a:latin typeface="+mn-lt"/>
              </a:rPr>
              <a:t>Команда «</a:t>
            </a:r>
            <a:r>
              <a:rPr lang="ru-RU" dirty="0" err="1"/>
              <a:t>Нейроартель</a:t>
            </a:r>
            <a:r>
              <a:rPr lang="ru-RU" dirty="0"/>
              <a:t>»</a:t>
            </a:r>
            <a:endParaRPr lang="ru-RU" dirty="0">
              <a:latin typeface="+mn-lt"/>
            </a:endParaRPr>
          </a:p>
        </p:txBody>
      </p:sp>
      <p:sp>
        <p:nvSpPr>
          <p:cNvPr id="35" name="Прямоугольник с двумя учесеченными противолежащими углами 34">
            <a:extLst>
              <a:ext uri="{FF2B5EF4-FFF2-40B4-BE49-F238E27FC236}">
                <a16:creationId xmlns:a16="http://schemas.microsoft.com/office/drawing/2014/main" id="{3982CAB9-CDEF-3A8E-5FFE-F886E7DC8FAC}"/>
              </a:ext>
            </a:extLst>
          </p:cNvPr>
          <p:cNvSpPr/>
          <p:nvPr/>
        </p:nvSpPr>
        <p:spPr>
          <a:xfrm>
            <a:off x="371214" y="1016000"/>
            <a:ext cx="5364424" cy="2581700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37" name="Текст 8">
            <a:extLst>
              <a:ext uri="{FF2B5EF4-FFF2-40B4-BE49-F238E27FC236}">
                <a16:creationId xmlns:a16="http://schemas.microsoft.com/office/drawing/2014/main" id="{C7B87D78-5037-F48A-F05C-8E80D4A5A4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76759" y="1623421"/>
            <a:ext cx="4425822" cy="1889303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ru-RU" dirty="0"/>
              <a:t>Мы — семейный дуэт: муж и жена.</a:t>
            </a:r>
          </a:p>
          <a:p>
            <a:pPr marL="0" indent="0" algn="ctr">
              <a:buNone/>
            </a:pPr>
            <a:r>
              <a:rPr lang="ru-RU" dirty="0"/>
              <a:t>Это наш первый совместный хакатон, раньше не участвовали вместе в подобных проектах.</a:t>
            </a:r>
          </a:p>
          <a:p>
            <a:pPr marL="0" indent="0" algn="ctr">
              <a:buNone/>
            </a:pPr>
            <a:r>
              <a:rPr lang="ru-RU" dirty="0"/>
              <a:t>Нас объединяет интерес к технологиям и желание попробовать силы в создании реального продукта.</a:t>
            </a:r>
          </a:p>
          <a:p>
            <a:pPr marL="0" indent="0" algn="ctr">
              <a:buNone/>
            </a:pPr>
            <a:r>
              <a:rPr lang="ru-RU" dirty="0"/>
              <a:t>У каждого своя роль: дизайн и фронтенд — у жены, серверная часть и интеграция — у мужа.</a:t>
            </a:r>
          </a:p>
          <a:p>
            <a:pPr marL="0" indent="0" algn="ctr">
              <a:buNone/>
            </a:pPr>
            <a:r>
              <a:rPr lang="ru-RU" dirty="0"/>
              <a:t>В обычной жизни мы работаем в разных сферах, а хакатон стал поводом объединить усилия.</a:t>
            </a:r>
          </a:p>
        </p:txBody>
      </p:sp>
      <p:sp>
        <p:nvSpPr>
          <p:cNvPr id="38" name="Текст 8">
            <a:extLst>
              <a:ext uri="{FF2B5EF4-FFF2-40B4-BE49-F238E27FC236}">
                <a16:creationId xmlns:a16="http://schemas.microsoft.com/office/drawing/2014/main" id="{BAD76A99-219B-023F-35AA-74EDFF6A51FC}"/>
              </a:ext>
            </a:extLst>
          </p:cNvPr>
          <p:cNvSpPr txBox="1">
            <a:spLocks/>
          </p:cNvSpPr>
          <p:nvPr/>
        </p:nvSpPr>
        <p:spPr>
          <a:xfrm>
            <a:off x="1558339" y="1279645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Краткая история команды:</a:t>
            </a:r>
          </a:p>
        </p:txBody>
      </p:sp>
      <p:sp>
        <p:nvSpPr>
          <p:cNvPr id="39" name="Прямоугольник с двумя учесеченными противолежащими углами 38">
            <a:extLst>
              <a:ext uri="{FF2B5EF4-FFF2-40B4-BE49-F238E27FC236}">
                <a16:creationId xmlns:a16="http://schemas.microsoft.com/office/drawing/2014/main" id="{1E07537C-8583-F5E2-35CB-73C7FC251F50}"/>
              </a:ext>
            </a:extLst>
          </p:cNvPr>
          <p:cNvSpPr/>
          <p:nvPr/>
        </p:nvSpPr>
        <p:spPr>
          <a:xfrm>
            <a:off x="371214" y="3861344"/>
            <a:ext cx="11485824" cy="2654865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40" name="Текст 8">
            <a:extLst>
              <a:ext uri="{FF2B5EF4-FFF2-40B4-BE49-F238E27FC236}">
                <a16:creationId xmlns:a16="http://schemas.microsoft.com/office/drawing/2014/main" id="{A812662F-49C9-0A37-1671-EE5E187C65D2}"/>
              </a:ext>
            </a:extLst>
          </p:cNvPr>
          <p:cNvSpPr txBox="1">
            <a:spLocks/>
          </p:cNvSpPr>
          <p:nvPr/>
        </p:nvSpPr>
        <p:spPr>
          <a:xfrm>
            <a:off x="531836" y="4558583"/>
            <a:ext cx="11128328" cy="19576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При решении задачи и проектировании самой системы мы видели перед собой следующие вызовы</a:t>
            </a:r>
            <a:r>
              <a:rPr lang="en-US" dirty="0"/>
              <a:t> </a:t>
            </a:r>
            <a:r>
              <a:rPr lang="ru-RU" dirty="0"/>
              <a:t>для решения:</a:t>
            </a:r>
          </a:p>
          <a:p>
            <a:pPr marL="0" indent="0">
              <a:buNone/>
            </a:pPr>
            <a:r>
              <a:rPr lang="ru-RU" dirty="0"/>
              <a:t> - Дружелюбный UX,  чтобы процесс не тормозил пользователя. </a:t>
            </a:r>
          </a:p>
          <a:p>
            <a:pPr marL="0" indent="0">
              <a:buNone/>
            </a:pPr>
            <a:r>
              <a:rPr lang="ru-RU" dirty="0"/>
              <a:t> - Объяснимость вместо «чёрного ящика» (возможность настройки, а не полная зависимость от решения ИИ). </a:t>
            </a:r>
          </a:p>
          <a:p>
            <a:pPr marL="0" indent="0">
              <a:buNone/>
            </a:pPr>
            <a:r>
              <a:rPr lang="ru-RU" dirty="0"/>
              <a:t> - Возможность масштабирования системы с поддержкой не только одиночных инструментов, но и наборов-чемоданчиков (сверла, насадки и пр.), чтобы решение работало не на 10-20 позиций, а на реальном складе. </a:t>
            </a:r>
          </a:p>
          <a:p>
            <a:pPr marL="0" indent="0">
              <a:buNone/>
            </a:pPr>
            <a:r>
              <a:rPr lang="ru-RU" dirty="0"/>
              <a:t> - Готовность к эксплуатации с быстрым разворачиванием в «боевых» условиях.</a:t>
            </a:r>
          </a:p>
          <a:p>
            <a:pPr marL="0" indent="0">
              <a:buNone/>
            </a:pPr>
            <a:r>
              <a:rPr lang="ru-RU" dirty="0"/>
              <a:t>Данные задачи были успешно нами решены в процессе.</a:t>
            </a:r>
          </a:p>
        </p:txBody>
      </p:sp>
      <p:sp>
        <p:nvSpPr>
          <p:cNvPr id="41" name="Текст 8">
            <a:extLst>
              <a:ext uri="{FF2B5EF4-FFF2-40B4-BE49-F238E27FC236}">
                <a16:creationId xmlns:a16="http://schemas.microsoft.com/office/drawing/2014/main" id="{1AF2119E-43D8-37AF-C511-A59B0DD883B0}"/>
              </a:ext>
            </a:extLst>
          </p:cNvPr>
          <p:cNvSpPr txBox="1">
            <a:spLocks/>
          </p:cNvSpPr>
          <p:nvPr/>
        </p:nvSpPr>
        <p:spPr>
          <a:xfrm>
            <a:off x="868547" y="3963030"/>
            <a:ext cx="10824519" cy="5677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С какими основными сложностями или вызовами </a:t>
            </a:r>
          </a:p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вы столкнулись и как их преодолели?</a:t>
            </a:r>
          </a:p>
        </p:txBody>
      </p:sp>
      <p:sp>
        <p:nvSpPr>
          <p:cNvPr id="42" name="Прямоугольник с двумя учесеченными противолежащими углами 41">
            <a:extLst>
              <a:ext uri="{FF2B5EF4-FFF2-40B4-BE49-F238E27FC236}">
                <a16:creationId xmlns:a16="http://schemas.microsoft.com/office/drawing/2014/main" id="{A3083F99-8301-BC13-38FA-1AC792139512}"/>
              </a:ext>
            </a:extLst>
          </p:cNvPr>
          <p:cNvSpPr/>
          <p:nvPr/>
        </p:nvSpPr>
        <p:spPr>
          <a:xfrm>
            <a:off x="6096000" y="1016000"/>
            <a:ext cx="5761038" cy="2581700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43" name="Текст 8">
            <a:extLst>
              <a:ext uri="{FF2B5EF4-FFF2-40B4-BE49-F238E27FC236}">
                <a16:creationId xmlns:a16="http://schemas.microsoft.com/office/drawing/2014/main" id="{819ADE62-86A0-41CF-FEBE-6AC207E6AB95}"/>
              </a:ext>
            </a:extLst>
          </p:cNvPr>
          <p:cNvSpPr txBox="1">
            <a:spLocks/>
          </p:cNvSpPr>
          <p:nvPr/>
        </p:nvSpPr>
        <p:spPr>
          <a:xfrm>
            <a:off x="6467942" y="1979102"/>
            <a:ext cx="4945565" cy="135955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200" dirty="0"/>
              <a:t>В авиации безопасность напрямую зависит даже от мелочей. </a:t>
            </a:r>
          </a:p>
          <a:p>
            <a:pPr marL="0" indent="0" algn="ctr">
              <a:buNone/>
            </a:pPr>
            <a:r>
              <a:rPr lang="ru-RU" sz="1200" dirty="0"/>
              <a:t>Мы вдохновились возможностью с помощью компьютерного зрения упростить процесс учета инструмента, снизить риски и освободить инженеров для более важных задач.</a:t>
            </a:r>
          </a:p>
        </p:txBody>
      </p:sp>
      <p:sp>
        <p:nvSpPr>
          <p:cNvPr id="44" name="Текст 8">
            <a:extLst>
              <a:ext uri="{FF2B5EF4-FFF2-40B4-BE49-F238E27FC236}">
                <a16:creationId xmlns:a16="http://schemas.microsoft.com/office/drawing/2014/main" id="{A0EBDB05-E223-F4C0-4AF4-743B80D718E1}"/>
              </a:ext>
            </a:extLst>
          </p:cNvPr>
          <p:cNvSpPr txBox="1">
            <a:spLocks/>
          </p:cNvSpPr>
          <p:nvPr/>
        </p:nvSpPr>
        <p:spPr>
          <a:xfrm>
            <a:off x="6163496" y="1243245"/>
            <a:ext cx="5629858" cy="5289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Почему вы выбрали именно эту задачу из предложенных на хакатоне?</a:t>
            </a:r>
          </a:p>
        </p:txBody>
      </p:sp>
      <p:pic>
        <p:nvPicPr>
          <p:cNvPr id="2" name="Рисунок 1" descr="Изображение выглядит как текст, Шрифт, Графика, логотип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0AE2273-9013-655B-097F-5E030B3226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500" y="400949"/>
            <a:ext cx="973442" cy="37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11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711F3D1-6A7C-417C-88B0-D92130FE955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207725" y="1239291"/>
            <a:ext cx="6549443" cy="5482192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ru-RU" sz="1900" b="1" dirty="0"/>
              <a:t>Ключевые идеи</a:t>
            </a:r>
          </a:p>
          <a:p>
            <a:pPr marL="0" indent="0" algn="ctr">
              <a:buNone/>
            </a:pPr>
            <a:endParaRPr lang="ru-RU" sz="1900" b="1" dirty="0"/>
          </a:p>
          <a:p>
            <a:pPr marL="0" indent="0">
              <a:buNone/>
            </a:pPr>
            <a:r>
              <a:rPr lang="ru-RU" b="1" dirty="0"/>
              <a:t>Сегментация на простом фоне. </a:t>
            </a:r>
          </a:p>
          <a:p>
            <a:pPr marL="0" indent="0">
              <a:buNone/>
            </a:pPr>
            <a:r>
              <a:rPr lang="ru-RU" dirty="0"/>
              <a:t>Получение устойчивых масок даже с бликами и небольшими тенями.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b="1" dirty="0"/>
              <a:t>Фильтрация контуров. </a:t>
            </a:r>
          </a:p>
          <a:p>
            <a:pPr marL="0" indent="0">
              <a:buNone/>
            </a:pPr>
            <a:r>
              <a:rPr lang="ru-RU" dirty="0"/>
              <a:t>Отбрасываем мусор, подавляем вложенные/дублирующие компоненты.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b="1" dirty="0"/>
              <a:t>Используем признаки (объяснимые, с настраиваемым порогом): </a:t>
            </a:r>
          </a:p>
          <a:p>
            <a:pPr marL="0" indent="0">
              <a:buNone/>
            </a:pPr>
            <a:r>
              <a:rPr lang="ru-RU" dirty="0"/>
              <a:t>- форма (контур, </a:t>
            </a:r>
            <a:r>
              <a:rPr lang="ru-RU" dirty="0" err="1"/>
              <a:t>Hu</a:t>
            </a:r>
            <a:r>
              <a:rPr lang="ru-RU" dirty="0"/>
              <a:t>/</a:t>
            </a:r>
            <a:r>
              <a:rPr lang="ru-RU" dirty="0" err="1"/>
              <a:t>matchShapes</a:t>
            </a:r>
            <a:r>
              <a:rPr lang="ru-RU" dirty="0"/>
              <a:t>, аспект, площадь),</a:t>
            </a:r>
          </a:p>
          <a:p>
            <a:pPr marL="0" indent="0">
              <a:buNone/>
            </a:pPr>
            <a:r>
              <a:rPr lang="ru-RU" dirty="0"/>
              <a:t>- текстура/локальные точки (ORB-</a:t>
            </a:r>
            <a:r>
              <a:rPr lang="ru-RU" dirty="0" err="1"/>
              <a:t>кейпойнты</a:t>
            </a:r>
            <a:r>
              <a:rPr lang="ru-RU" dirty="0"/>
              <a:t> и матчи),</a:t>
            </a:r>
          </a:p>
          <a:p>
            <a:pPr marL="0" indent="0">
              <a:buNone/>
            </a:pPr>
            <a:r>
              <a:rPr lang="ru-RU" dirty="0"/>
              <a:t>- цвет (HSV-гистограммы по маске),</a:t>
            </a:r>
          </a:p>
          <a:p>
            <a:pPr>
              <a:buFontTx/>
              <a:buChar char="-"/>
            </a:pPr>
            <a:r>
              <a:rPr lang="ru-RU" dirty="0"/>
              <a:t>SSIM по ROI под маской (надёжно для наборов/чемоданчиков).</a:t>
            </a:r>
          </a:p>
          <a:p>
            <a:pPr>
              <a:buFontTx/>
              <a:buChar char="-"/>
            </a:pPr>
            <a:endParaRPr lang="ru-RU" dirty="0"/>
          </a:p>
          <a:p>
            <a:pPr marL="0" indent="0">
              <a:buNone/>
            </a:pPr>
            <a:r>
              <a:rPr lang="ru-RU" b="1" dirty="0"/>
              <a:t>Сопоставление «кандидат - инструмент в заявке»</a:t>
            </a:r>
            <a:r>
              <a:rPr lang="ru-RU" dirty="0"/>
              <a:t>: </a:t>
            </a:r>
          </a:p>
          <a:p>
            <a:pPr marL="0" indent="0">
              <a:buNone/>
            </a:pPr>
            <a:r>
              <a:rPr lang="ru-RU" dirty="0"/>
              <a:t>Для каждого компонента считаем скоры и берём максимум сходства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b="1" dirty="0"/>
              <a:t>Принятие решения</a:t>
            </a:r>
            <a:r>
              <a:rPr lang="ru-RU" dirty="0"/>
              <a:t>: </a:t>
            </a:r>
          </a:p>
          <a:p>
            <a:pPr marL="0" indent="0">
              <a:buNone/>
            </a:pPr>
            <a:r>
              <a:rPr lang="ru-RU" dirty="0"/>
              <a:t>Абсолютный порог ИЛИ “порог c отрывом” (</a:t>
            </a:r>
            <a:r>
              <a:rPr lang="ru-RU" dirty="0" err="1"/>
              <a:t>margin</a:t>
            </a:r>
            <a:r>
              <a:rPr lang="ru-RU" dirty="0"/>
              <a:t>) + минимальная доля по форме — так снижаем ложные совпадения цвета/текстуры. </a:t>
            </a:r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893" y="203512"/>
            <a:ext cx="6191196" cy="376138"/>
          </a:xfrm>
        </p:spPr>
        <p:txBody>
          <a:bodyPr/>
          <a:lstStyle/>
          <a:p>
            <a:r>
              <a:rPr lang="ru-RU" dirty="0"/>
              <a:t>Архитектура и описание решения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6FEE8807-CBDE-15BE-CBD0-72DB6EE4E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93" y="2326859"/>
            <a:ext cx="4728753" cy="3152502"/>
          </a:xfrm>
          <a:prstGeom prst="rect">
            <a:avLst/>
          </a:prstGeom>
        </p:spPr>
      </p:pic>
      <p:pic>
        <p:nvPicPr>
          <p:cNvPr id="24" name="Рисунок 23" descr="Изображение выглядит как текст, Шрифт, Графика, логотип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FFF888F-25B7-2B81-6CCD-67CD044D55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93" y="6170569"/>
            <a:ext cx="1252375" cy="48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84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D191E0-B262-4067-8F6C-1E7EC29BD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690" y="229637"/>
            <a:ext cx="6196447" cy="376138"/>
          </a:xfrm>
        </p:spPr>
        <p:txBody>
          <a:bodyPr/>
          <a:lstStyle/>
          <a:p>
            <a:r>
              <a:rPr lang="ru-RU" dirty="0"/>
              <a:t>Преимущества решения</a:t>
            </a:r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3EB0F56F-C180-3768-8C85-0B573A9BF5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801531"/>
              </p:ext>
            </p:extLst>
          </p:nvPr>
        </p:nvGraphicFramePr>
        <p:xfrm>
          <a:off x="1471749" y="827314"/>
          <a:ext cx="9757954" cy="5724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8977">
                  <a:extLst>
                    <a:ext uri="{9D8B030D-6E8A-4147-A177-3AD203B41FA5}">
                      <a16:colId xmlns:a16="http://schemas.microsoft.com/office/drawing/2014/main" val="3969246664"/>
                    </a:ext>
                  </a:extLst>
                </a:gridCol>
                <a:gridCol w="4878977">
                  <a:extLst>
                    <a:ext uri="{9D8B030D-6E8A-4147-A177-3AD203B41FA5}">
                      <a16:colId xmlns:a16="http://schemas.microsoft.com/office/drawing/2014/main" val="2417873956"/>
                    </a:ext>
                  </a:extLst>
                </a:gridCol>
              </a:tblGrid>
              <a:tr h="463530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Особенности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Почему важно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110691"/>
                  </a:ext>
                </a:extLst>
              </a:tr>
              <a:tr h="766253">
                <a:tc>
                  <a:txBody>
                    <a:bodyPr/>
                    <a:lstStyle/>
                    <a:p>
                      <a:pPr algn="ctr"/>
                      <a:r>
                        <a:rPr lang="ru-RU" b="1" dirty="0"/>
                        <a:t>Без ИИ/детекторов, классический CV (</a:t>
                      </a:r>
                      <a:r>
                        <a:rPr lang="ru-RU" b="1" dirty="0" err="1"/>
                        <a:t>shape</a:t>
                      </a:r>
                      <a:r>
                        <a:rPr lang="ru-RU" b="1" dirty="0"/>
                        <a:t>/ORB/цвет/SSIM)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Решение объяснимо: видно, из чего сложился балл, легко </a:t>
                      </a:r>
                      <a:r>
                        <a:rPr lang="ru-RU" dirty="0" err="1"/>
                        <a:t>аудитировать</a:t>
                      </a:r>
                      <a:r>
                        <a:rPr lang="ru-RU" dirty="0"/>
                        <a:t> и защищать перед бизнесом/службой качества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7291336"/>
                  </a:ext>
                </a:extLst>
              </a:tr>
              <a:tr h="766253">
                <a:tc>
                  <a:txBody>
                    <a:bodyPr/>
                    <a:lstStyle/>
                    <a:p>
                      <a:pPr algn="ctr"/>
                      <a:r>
                        <a:rPr lang="ru-RU" b="1" dirty="0"/>
                        <a:t>Масштабируется без дообучения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Не нужны датасеты и тренировки моделей; новый инструмент добавляется за минуту через несколько эталонных фото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1014476"/>
                  </a:ext>
                </a:extLst>
              </a:tr>
              <a:tr h="548934">
                <a:tc>
                  <a:txBody>
                    <a:bodyPr/>
                    <a:lstStyle/>
                    <a:p>
                      <a:pPr algn="ctr"/>
                      <a:r>
                        <a:rPr lang="ru-RU" b="1" dirty="0"/>
                        <a:t>Отличает однотипные инструменты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Сопоставление «один-к-одному» снижает пересортицу там, где детекторы путаются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8528389"/>
                  </a:ext>
                </a:extLst>
              </a:tr>
              <a:tr h="548934">
                <a:tc>
                  <a:txBody>
                    <a:bodyPr/>
                    <a:lstStyle/>
                    <a:p>
                      <a:pPr algn="ctr"/>
                      <a:r>
                        <a:rPr lang="ru-RU" b="1" dirty="0"/>
                        <a:t>Быстрая адаптация к изменениям комплектации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Состав поменялся → просто обновили эталонные фото, без долгих циклов разметки и дообучения модели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1502682"/>
                  </a:ext>
                </a:extLst>
              </a:tr>
              <a:tr h="548934">
                <a:tc>
                  <a:txBody>
                    <a:bodyPr/>
                    <a:lstStyle/>
                    <a:p>
                      <a:pPr algn="ctr"/>
                      <a:r>
                        <a:rPr lang="ru-RU" b="1" dirty="0"/>
                        <a:t>Работает офлайн и на CPU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Никаких облаков и GPU: конфиденциальность, стабильная задержка, низкая стоимость владения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2780734"/>
                  </a:ext>
                </a:extLst>
              </a:tr>
              <a:tr h="548934">
                <a:tc>
                  <a:txBody>
                    <a:bodyPr/>
                    <a:lstStyle/>
                    <a:p>
                      <a:pPr algn="ctr"/>
                      <a:r>
                        <a:rPr lang="ru-RU" b="1" dirty="0"/>
                        <a:t>Режим для наборов/кейсов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Возможность использования для проверки полноты наборов «в чемоданчике»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572261"/>
                  </a:ext>
                </a:extLst>
              </a:tr>
              <a:tr h="766253">
                <a:tc>
                  <a:txBody>
                    <a:bodyPr/>
                    <a:lstStyle/>
                    <a:p>
                      <a:pPr algn="ctr"/>
                      <a:r>
                        <a:rPr lang="ru-RU" b="1" dirty="0"/>
                        <a:t>Пространство для апгрейда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Со статичной камерой можно сравнивать реальные размеры; при необходимости легко добавить лёгкие ИИ-модули как ещё один «вес» без замены системы.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6870606"/>
                  </a:ext>
                </a:extLst>
              </a:tr>
              <a:tr h="766253">
                <a:tc>
                  <a:txBody>
                    <a:bodyPr/>
                    <a:lstStyle/>
                    <a:p>
                      <a:pPr algn="ctr"/>
                      <a:r>
                        <a:rPr lang="ru-RU" b="1" dirty="0"/>
                        <a:t>Минимальные системные требования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Может быть развернуто на любом пользовательском </a:t>
                      </a:r>
                      <a:r>
                        <a:rPr lang="ru-RU" dirty="0" err="1"/>
                        <a:t>компьтере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5747286"/>
                  </a:ext>
                </a:extLst>
              </a:tr>
            </a:tbl>
          </a:graphicData>
        </a:graphic>
      </p:graphicFrame>
      <p:pic>
        <p:nvPicPr>
          <p:cNvPr id="12" name="Рисунок 11" descr="Изображение выглядит как текст, Шрифт, Графика, логотип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A3FC71F-CFBC-F050-2CD1-4341B44E4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79" y="6439966"/>
            <a:ext cx="973438" cy="37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31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915CB96-D38A-7F93-6AAE-D13E07E9A728}"/>
              </a:ext>
            </a:extLst>
          </p:cNvPr>
          <p:cNvSpPr/>
          <p:nvPr/>
        </p:nvSpPr>
        <p:spPr>
          <a:xfrm>
            <a:off x="2218496" y="3028295"/>
            <a:ext cx="86084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+mn-lt"/>
              </a:rPr>
              <a:t>Спасибо за внимание!</a:t>
            </a:r>
            <a:endParaRPr lang="ru-RU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99786260"/>
      </p:ext>
    </p:extLst>
  </p:cSld>
  <p:clrMapOvr>
    <a:masterClrMapping/>
  </p:clrMapOvr>
</p:sld>
</file>

<file path=ppt/theme/theme1.xml><?xml version="1.0" encoding="utf-8"?>
<a:theme xmlns:a="http://schemas.openxmlformats.org/drawingml/2006/main" name="Для Академия инноваторов 16_9">
  <a:themeElements>
    <a:clrScheme name="Пользовательские 1">
      <a:dk1>
        <a:srgbClr val="000000"/>
      </a:dk1>
      <a:lt1>
        <a:srgbClr val="FFFFFF"/>
      </a:lt1>
      <a:dk2>
        <a:srgbClr val="1C1D22"/>
      </a:dk2>
      <a:lt2>
        <a:srgbClr val="E5E7E9"/>
      </a:lt2>
      <a:accent1>
        <a:srgbClr val="FF0053"/>
      </a:accent1>
      <a:accent2>
        <a:srgbClr val="FFD6E3"/>
      </a:accent2>
      <a:accent3>
        <a:srgbClr val="FC3777"/>
      </a:accent3>
      <a:accent4>
        <a:srgbClr val="8A83D1"/>
      </a:accent4>
      <a:accent5>
        <a:srgbClr val="8226E2"/>
      </a:accent5>
      <a:accent6>
        <a:srgbClr val="2D1451"/>
      </a:accent6>
      <a:hlink>
        <a:srgbClr val="FF0053"/>
      </a:hlink>
      <a:folHlink>
        <a:srgbClr val="5D2B84"/>
      </a:folHlink>
    </a:clrScheme>
    <a:fontScheme name="Лидеры цифровой трансформации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0"/>
          </a:schemeClr>
        </a:solidFill>
        <a:ln w="19050">
          <a:solidFill>
            <a:schemeClr val="bg1">
              <a:alpha val="47000"/>
            </a:schemeClr>
          </a:solidFill>
        </a:ln>
      </a:spPr>
      <a:bodyPr rtlCol="0" anchor="t"/>
      <a:lstStyle>
        <a:defPPr algn="ctr">
          <a:defRPr b="1" dirty="0" smtClean="0">
            <a:solidFill>
              <a:schemeClr val="accent2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Для Академия инноваторов 16_9" id="{1723B771-A24B-45DA-B7CE-887A7FB91DED}" vid="{FE7ADCA1-0705-4BF5-AEC5-34FB9D7ACE5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10674</TotalTime>
  <Words>778</Words>
  <Application>Microsoft Office PowerPoint</Application>
  <PresentationFormat>Широкоэкранный</PresentationFormat>
  <Paragraphs>100</Paragraphs>
  <Slides>7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Calibri</vt:lpstr>
      <vt:lpstr>Montserrat</vt:lpstr>
      <vt:lpstr>Wingdings</vt:lpstr>
      <vt:lpstr>Для Академия инноваторов 16_9</vt:lpstr>
      <vt:lpstr>Презентация PowerPoint</vt:lpstr>
      <vt:lpstr>Команда «Нейроартель»</vt:lpstr>
      <vt:lpstr>Команда «Нейроартель»</vt:lpstr>
      <vt:lpstr>Команда «Нейроартель»</vt:lpstr>
      <vt:lpstr>Архитектура и описание решения</vt:lpstr>
      <vt:lpstr>Преимущества решения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Юшкова</dc:creator>
  <cp:lastModifiedBy>Valentin Myasnikov</cp:lastModifiedBy>
  <cp:revision>76</cp:revision>
  <dcterms:created xsi:type="dcterms:W3CDTF">2023-05-15T07:36:23Z</dcterms:created>
  <dcterms:modified xsi:type="dcterms:W3CDTF">2025-10-01T16:06:23Z</dcterms:modified>
</cp:coreProperties>
</file>